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7F3A5-81BD-47F8-A961-70BF9C99A929}" type="datetimeFigureOut">
              <a:rPr lang="en-US" smtClean="0"/>
              <a:t>10/2/2011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08010-C623-46DC-BF7F-8D1F6262D20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B4132-9ABD-41D2-B395-444DC2CD7777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D62B-157F-4D71-A2C3-501C5F5CE15E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1429-67DC-4F4A-AB24-7EDEAD20DB51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2FE41-606E-4734-93D4-41C9B6A7C985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78746-325F-4181-8A28-A9FD836E3578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7CC0-203C-4EDA-86F9-D734C76A7967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5C93-D3FF-4EDC-8732-3AFECC2D638E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163DF-23C3-469B-B9BB-F62882C4041A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9BE0F-A183-4F88-BE32-B7F7DA15B631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151A-4AAA-414B-87ED-2430CA5BDD11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DF7A7-29F4-4542-95EC-527D76F78288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Crafting Understandings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Six, Wiggins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5F85-7E38-4CDD-9DF2-70DAC13616BF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questions p. 137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this</a:t>
            </a:r>
          </a:p>
          <a:p>
            <a:r>
              <a:rPr lang="en-US" dirty="0" smtClean="0"/>
              <a:t>What makes this universal</a:t>
            </a:r>
          </a:p>
          <a:p>
            <a:r>
              <a:rPr lang="en-US" dirty="0" smtClean="0"/>
              <a:t>If_________ then______</a:t>
            </a:r>
          </a:p>
          <a:p>
            <a:r>
              <a:rPr lang="en-US" dirty="0" smtClean="0"/>
              <a:t>What’s the big idea?</a:t>
            </a:r>
          </a:p>
          <a:p>
            <a:r>
              <a:rPr lang="en-US" dirty="0" smtClean="0"/>
              <a:t>What could we NOT do if we didn’t know this?</a:t>
            </a:r>
          </a:p>
          <a:p>
            <a:r>
              <a:rPr lang="en-US" dirty="0" smtClean="0"/>
              <a:t>How is it used?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dirty="0" smtClean="0"/>
              <a:t>W</a:t>
            </a:r>
            <a:r>
              <a:rPr lang="en-US" dirty="0" smtClean="0"/>
              <a:t>e Misunderstand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 Knowledge</a:t>
            </a:r>
          </a:p>
          <a:p>
            <a:r>
              <a:rPr lang="en-US" dirty="0" smtClean="0"/>
              <a:t>Prior Experience</a:t>
            </a:r>
          </a:p>
          <a:p>
            <a:pPr lvl="1"/>
            <a:r>
              <a:rPr lang="en-US" dirty="0" smtClean="0"/>
              <a:t>Challenge people in these cases</a:t>
            </a:r>
          </a:p>
          <a:p>
            <a:r>
              <a:rPr lang="en-US" dirty="0" smtClean="0"/>
              <a:t>Designers don’t consider the “rough spots”</a:t>
            </a:r>
          </a:p>
          <a:p>
            <a:pPr lvl="1"/>
            <a:r>
              <a:rPr lang="en-US" dirty="0" smtClean="0"/>
              <a:t>What will the “I don’t get it” questions be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Understandings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we want them to learn?</a:t>
            </a:r>
          </a:p>
          <a:p>
            <a:pPr lvl="1"/>
            <a:r>
              <a:rPr lang="en-US" dirty="0" smtClean="0"/>
              <a:t>What do we want them to understand</a:t>
            </a:r>
          </a:p>
          <a:p>
            <a:pPr lvl="1"/>
            <a:r>
              <a:rPr lang="en-US" dirty="0" smtClean="0"/>
              <a:t>What are they going to realize by themselves?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of 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are framed in complete sentences</a:t>
            </a:r>
          </a:p>
          <a:p>
            <a:r>
              <a:rPr lang="en-US" dirty="0" smtClean="0"/>
              <a:t>They are “useful maxims”, sayings</a:t>
            </a:r>
          </a:p>
          <a:p>
            <a:pPr lvl="1"/>
            <a:r>
              <a:rPr lang="en-US" dirty="0" smtClean="0"/>
              <a:t>“A bird in the hand is worth two in the bush”</a:t>
            </a:r>
          </a:p>
          <a:p>
            <a:r>
              <a:rPr lang="en-US" dirty="0" smtClean="0"/>
              <a:t>Learners will not immediately understand the idea</a:t>
            </a:r>
          </a:p>
          <a:p>
            <a:pPr lvl="1"/>
            <a:r>
              <a:rPr lang="en-US" dirty="0" smtClean="0"/>
              <a:t>Inquiry learning will be used</a:t>
            </a:r>
          </a:p>
          <a:p>
            <a:pPr lvl="1"/>
            <a:r>
              <a:rPr lang="en-US" dirty="0" smtClean="0"/>
              <a:t>They will think- in the abstract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 Defined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important inference</a:t>
            </a:r>
          </a:p>
          <a:p>
            <a:r>
              <a:rPr lang="en-US" dirty="0" smtClean="0"/>
              <a:t>Drawn from experience of experts</a:t>
            </a:r>
          </a:p>
          <a:p>
            <a:r>
              <a:rPr lang="en-US" dirty="0" smtClean="0"/>
              <a:t>Stated as a specific/useful generalization</a:t>
            </a:r>
          </a:p>
          <a:p>
            <a:r>
              <a:rPr lang="en-US" dirty="0" smtClean="0"/>
              <a:t>Refers to big ideas</a:t>
            </a:r>
          </a:p>
          <a:p>
            <a:pPr lvl="1"/>
            <a:r>
              <a:rPr lang="en-US" dirty="0" smtClean="0"/>
              <a:t>Has value beyond the immediate topic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 Defined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Involves abstract ideas</a:t>
            </a:r>
          </a:p>
          <a:p>
            <a:pPr lvl="1"/>
            <a:r>
              <a:rPr lang="en-US" dirty="0" smtClean="0"/>
              <a:t>May be easily misunderstood</a:t>
            </a:r>
          </a:p>
          <a:p>
            <a:pPr lvl="1"/>
            <a:r>
              <a:rPr lang="en-US" dirty="0" smtClean="0"/>
              <a:t>May be counterintuitive (illogical)</a:t>
            </a:r>
          </a:p>
          <a:p>
            <a:r>
              <a:rPr lang="en-US" dirty="0" smtClean="0"/>
              <a:t>Acquired by uncovering it</a:t>
            </a:r>
          </a:p>
          <a:p>
            <a:r>
              <a:rPr lang="en-US" dirty="0" smtClean="0"/>
              <a:t>Summarizes important principles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Topical vs. Overarching Understandings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Topical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Identify particular understandings </a:t>
            </a:r>
          </a:p>
          <a:p>
            <a:r>
              <a:rPr lang="en-US" dirty="0" smtClean="0"/>
              <a:t>Identify particular ideas we want to address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Overarching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Link to big ideas</a:t>
            </a:r>
          </a:p>
          <a:p>
            <a:r>
              <a:rPr lang="en-US" dirty="0" smtClean="0"/>
              <a:t>Address the why and so what questions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 Vs. Facts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Makes a claim, uses facts</a:t>
            </a:r>
          </a:p>
          <a:p>
            <a:r>
              <a:rPr lang="en-US" dirty="0" smtClean="0"/>
              <a:t>Underpins a theory using facts</a:t>
            </a:r>
          </a:p>
          <a:p>
            <a:r>
              <a:rPr lang="en-US" dirty="0" smtClean="0"/>
              <a:t>Offers theory, based on data</a:t>
            </a:r>
          </a:p>
          <a:p>
            <a:r>
              <a:rPr lang="en-US" dirty="0" smtClean="0"/>
              <a:t>Requires comprehension</a:t>
            </a:r>
          </a:p>
          <a:p>
            <a:r>
              <a:rPr lang="en-US" dirty="0" smtClean="0"/>
              <a:t>An inference Drawn From Facts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Data</a:t>
            </a:r>
          </a:p>
          <a:p>
            <a:r>
              <a:rPr lang="en-US" dirty="0" smtClean="0"/>
              <a:t>Requires Apprehension</a:t>
            </a:r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7CC0-203C-4EDA-86F9-D734C76A7967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About Skills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Learners must understand why the skill is important</a:t>
            </a:r>
          </a:p>
          <a:p>
            <a:pPr lvl="1"/>
            <a:r>
              <a:rPr lang="en-US" dirty="0" smtClean="0"/>
              <a:t>What the skill helps accomplish</a:t>
            </a:r>
          </a:p>
          <a:p>
            <a:pPr lvl="1"/>
            <a:r>
              <a:rPr lang="en-US" dirty="0" smtClean="0"/>
              <a:t>What strategies will get to that skill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7CC0-203C-4EDA-86F9-D734C76A7967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Connect Standards to UbD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 your standards as BIG IDEA  understandings</a:t>
            </a:r>
          </a:p>
          <a:p>
            <a:r>
              <a:rPr lang="en-US" dirty="0" smtClean="0"/>
              <a:t>Key Phrase: STUDENTS SHOULD UNDERSTAND THAT…..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B13-6946-4A3F-87BB-362F301C4BE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Chapter six, rospenda,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387</Words>
  <Application>Microsoft Office PowerPoint</Application>
  <PresentationFormat>On-screen Show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Crafting Understandings</vt:lpstr>
      <vt:lpstr>Desired Understandings </vt:lpstr>
      <vt:lpstr>Signs of Understandings</vt:lpstr>
      <vt:lpstr>Understandings Defined</vt:lpstr>
      <vt:lpstr>Understandings Defined</vt:lpstr>
      <vt:lpstr>Topical vs. Overarching Understandings</vt:lpstr>
      <vt:lpstr>Understandings Vs. Facts</vt:lpstr>
      <vt:lpstr>Understanding About Skills</vt:lpstr>
      <vt:lpstr>How to Connect Standards to UbD</vt:lpstr>
      <vt:lpstr>Filter questions p. 137</vt:lpstr>
      <vt:lpstr>Why We Misunderstand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Crafting Understandings</dc:title>
  <dc:creator>mrospenda</dc:creator>
  <cp:lastModifiedBy>michael rospenda</cp:lastModifiedBy>
  <cp:revision>3</cp:revision>
  <dcterms:created xsi:type="dcterms:W3CDTF">2006-08-16T00:00:00Z</dcterms:created>
  <dcterms:modified xsi:type="dcterms:W3CDTF">2011-10-02T20:21:02Z</dcterms:modified>
</cp:coreProperties>
</file>